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61" r:id="rId4"/>
    <p:sldId id="259" r:id="rId5"/>
    <p:sldId id="262" r:id="rId6"/>
    <p:sldId id="271" r:id="rId7"/>
    <p:sldId id="282" r:id="rId8"/>
    <p:sldId id="283" r:id="rId9"/>
    <p:sldId id="284" r:id="rId10"/>
    <p:sldId id="285" r:id="rId11"/>
    <p:sldId id="277" r:id="rId12"/>
    <p:sldId id="279" r:id="rId13"/>
    <p:sldId id="297" r:id="rId14"/>
    <p:sldId id="298" r:id="rId15"/>
    <p:sldId id="299" r:id="rId16"/>
    <p:sldId id="286" r:id="rId17"/>
    <p:sldId id="287" r:id="rId18"/>
    <p:sldId id="288" r:id="rId19"/>
    <p:sldId id="289" r:id="rId20"/>
    <p:sldId id="290" r:id="rId21"/>
    <p:sldId id="280"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5" d="100"/>
          <a:sy n="135" d="100"/>
        </p:scale>
        <p:origin x="-104"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8/27/13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8/27/13</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8/27/13</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8/27/13</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8/27/13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http://www.watertreepress.com/stat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latin typeface="Times New Roman" pitchFamily="18" charset="0"/>
                <a:cs typeface="Times New Roman" pitchFamily="18" charset="0"/>
              </a:rPr>
              <a:t>Social Science Research Design and Statistics</a:t>
            </a:r>
            <a:r>
              <a:rPr lang="en-US" sz="2400" dirty="0" smtClean="0">
                <a:latin typeface="Times New Roman" pitchFamily="18" charset="0"/>
                <a:cs typeface="Times New Roman" pitchFamily="18" charset="0"/>
              </a:rPr>
              <a:t>, 2/e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 Jason D. Baker, and Michael K. Ponton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581400" y="2362201"/>
            <a:ext cx="5105400" cy="1981199"/>
          </a:xfrm>
        </p:spPr>
        <p:txBody>
          <a:bodyPr>
            <a:normAutofit lnSpcReduction="10000"/>
          </a:bodyPr>
          <a:lstStyle/>
          <a:p>
            <a:pPr marL="0" indent="0" algn="ctr">
              <a:buNone/>
            </a:pPr>
            <a:r>
              <a:rPr lang="en-US" sz="2800" dirty="0" smtClean="0">
                <a:latin typeface="Times New Roman" pitchFamily="18" charset="0"/>
                <a:cs typeface="Times New Roman" pitchFamily="18" charset="0"/>
              </a:rPr>
              <a:t>Binomial Test</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2013 by Alfred P. Rovai, Jason D. Baker, and Michael K. Ponton</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267200"/>
            <a:ext cx="2133600" cy="723410"/>
          </a:xfrm>
          <a:prstGeom prst="rect">
            <a:avLst/>
          </a:prstGeom>
        </p:spPr>
      </p:pic>
      <p:sp>
        <p:nvSpPr>
          <p:cNvPr id="5" name="TextBox 4"/>
          <p:cNvSpPr txBox="1"/>
          <p:nvPr/>
        </p:nvSpPr>
        <p:spPr>
          <a:xfrm>
            <a:off x="1066800" y="5791200"/>
            <a:ext cx="7010400" cy="461665"/>
          </a:xfrm>
          <a:prstGeom prst="rect">
            <a:avLst/>
          </a:prstGeom>
          <a:noFill/>
        </p:spPr>
        <p:txBody>
          <a:bodyPr wrap="square" rtlCol="0">
            <a:spAutoFit/>
          </a:bodyPr>
          <a:lstStyle/>
          <a:p>
            <a:pPr algn="ctr"/>
            <a:r>
              <a:rPr lang="en-US" sz="1200" dirty="0" smtClean="0">
                <a:latin typeface="Times New Roman"/>
                <a:cs typeface="Times New Roman"/>
              </a:rPr>
              <a:t>IBM</a:t>
            </a:r>
            <a:r>
              <a:rPr lang="en-US" sz="1200" dirty="0">
                <a:latin typeface="Times New Roman"/>
                <a:cs typeface="Times New Roman"/>
              </a:rPr>
              <a:t>®</a:t>
            </a:r>
            <a:r>
              <a:rPr lang="en-US" sz="1200" dirty="0" smtClean="0">
                <a:latin typeface="Times New Roman"/>
                <a:cs typeface="Times New Roman"/>
              </a:rPr>
              <a:t> SPSS</a:t>
            </a:r>
            <a:r>
              <a:rPr lang="en-US" sz="1200" dirty="0">
                <a:latin typeface="Times New Roman"/>
                <a:cs typeface="Times New Roman"/>
              </a:rPr>
              <a:t>®</a:t>
            </a:r>
            <a:r>
              <a:rPr lang="en-US" sz="1200" dirty="0" smtClean="0">
                <a:latin typeface="Times New Roman"/>
                <a:cs typeface="Times New Roman"/>
              </a:rPr>
              <a:t>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International Business Machines Corporation, </a:t>
            </a:r>
            <a:endParaRPr lang="en-US" sz="1200" dirty="0" smtClean="0">
              <a:latin typeface="Times New Roman"/>
              <a:cs typeface="Times New Roman"/>
            </a:endParaRPr>
          </a:p>
          <a:p>
            <a:pPr algn="ctr"/>
            <a:r>
              <a:rPr lang="en-US" sz="1200" dirty="0" smtClean="0">
                <a:latin typeface="Times New Roman"/>
                <a:cs typeface="Times New Roman"/>
              </a:rPr>
              <a:t>© </a:t>
            </a:r>
            <a:r>
              <a:rPr lang="en-US" sz="1200" dirty="0">
                <a:latin typeface="Times New Roman"/>
                <a:cs typeface="Times New Roman"/>
              </a:rPr>
              <a:t>International Business Machines Corporation.</a:t>
            </a:r>
          </a:p>
        </p:txBody>
      </p:sp>
      <p:pic>
        <p:nvPicPr>
          <p:cNvPr id="7" name="Picture 6"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52600"/>
            <a:ext cx="2759899" cy="3567170"/>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5 at 6.03.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5809816"/>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Oval 8"/>
          <p:cNvSpPr/>
          <p:nvPr/>
        </p:nvSpPr>
        <p:spPr>
          <a:xfrm>
            <a:off x="6705600" y="4572000"/>
            <a:ext cx="8382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2895600"/>
            <a:ext cx="3429000" cy="369332"/>
          </a:xfrm>
          <a:prstGeom prst="rect">
            <a:avLst/>
          </a:prstGeom>
          <a:solidFill>
            <a:srgbClr val="001667"/>
          </a:solidFill>
          <a:ln w="12700">
            <a:solidFill>
              <a:schemeClr val="tx1"/>
            </a:solidFill>
          </a:ln>
        </p:spPr>
        <p:txBody>
          <a:bodyPr wrap="square" rtlCol="0">
            <a:spAutoFit/>
          </a:bodyPr>
          <a:lstStyle/>
          <a:p>
            <a:pPr algn="ctr"/>
            <a:r>
              <a:rPr lang="en-US" dirty="0" smtClean="0"/>
              <a:t>Note defaults. Click Run.</a:t>
            </a:r>
            <a:endParaRPr lang="en-US" dirty="0"/>
          </a:p>
        </p:txBody>
      </p:sp>
    </p:spTree>
    <p:extLst>
      <p:ext uri="{BB962C8B-B14F-4D97-AF65-F5344CB8AC3E}">
        <p14:creationId xmlns:p14="http://schemas.microsoft.com/office/powerpoint/2010/main" val="7816480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7" name="TextBox 6"/>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676400" y="3429000"/>
            <a:ext cx="5867400" cy="923330"/>
          </a:xfrm>
          <a:prstGeom prst="rect">
            <a:avLst/>
          </a:prstGeom>
          <a:solidFill>
            <a:srgbClr val="001667"/>
          </a:solidFill>
          <a:ln w="12700">
            <a:solidFill>
              <a:schemeClr val="tx1"/>
            </a:solidFill>
          </a:ln>
        </p:spPr>
        <p:txBody>
          <a:bodyPr wrap="square" rtlCol="0">
            <a:spAutoFit/>
          </a:bodyPr>
          <a:lstStyle/>
          <a:p>
            <a:pPr algn="ctr"/>
            <a:r>
              <a:rPr lang="en-US" dirty="0" smtClean="0"/>
              <a:t>The contents of the SPSS Log is the first output entry. The Log reflects the syntax used by SPSS to generate the Nonparametric Tests output.</a:t>
            </a:r>
          </a:p>
        </p:txBody>
      </p:sp>
      <p:pic>
        <p:nvPicPr>
          <p:cNvPr id="5" name="Picture 4" descr="Screen Shot 2013-08-25 at 6.09.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23"/>
            <a:ext cx="9144000" cy="2442072"/>
          </a:xfrm>
          <a:prstGeom prst="rect">
            <a:avLst/>
          </a:prstGeom>
        </p:spPr>
      </p:pic>
    </p:spTree>
    <p:extLst>
      <p:ext uri="{BB962C8B-B14F-4D97-AF65-F5344CB8AC3E}">
        <p14:creationId xmlns:p14="http://schemas.microsoft.com/office/powerpoint/2010/main" val="21465219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152400" y="5029200"/>
            <a:ext cx="8839200" cy="923330"/>
          </a:xfrm>
          <a:prstGeom prst="rect">
            <a:avLst/>
          </a:prstGeom>
          <a:solidFill>
            <a:srgbClr val="001667"/>
          </a:solidFill>
          <a:ln w="12700">
            <a:solidFill>
              <a:schemeClr val="tx1"/>
            </a:solidFill>
          </a:ln>
        </p:spPr>
        <p:txBody>
          <a:bodyPr wrap="square" rtlCol="0">
            <a:spAutoFit/>
          </a:bodyPr>
          <a:lstStyle/>
          <a:p>
            <a:pPr algn="ctr"/>
            <a:r>
              <a:rPr lang="en-US" dirty="0" smtClean="0"/>
              <a:t>The </a:t>
            </a:r>
            <a:r>
              <a:rPr lang="en-US" dirty="0"/>
              <a:t>above </a:t>
            </a:r>
            <a:r>
              <a:rPr lang="en-US" dirty="0" smtClean="0"/>
              <a:t>summary table shows </a:t>
            </a:r>
            <a:r>
              <a:rPr lang="en-US" dirty="0"/>
              <a:t>that the </a:t>
            </a:r>
            <a:r>
              <a:rPr lang="en-US" dirty="0" smtClean="0"/>
              <a:t>Binomial test is significant, </a:t>
            </a:r>
            <a:r>
              <a:rPr lang="en-US" i="1" dirty="0" smtClean="0"/>
              <a:t>p</a:t>
            </a:r>
            <a:r>
              <a:rPr lang="en-US" dirty="0" smtClean="0"/>
              <a:t> &lt; .001,  </a:t>
            </a:r>
            <a:r>
              <a:rPr lang="en-US" dirty="0"/>
              <a:t>since the </a:t>
            </a:r>
            <a:r>
              <a:rPr lang="en-US" dirty="0" smtClean="0"/>
              <a:t>significance </a:t>
            </a:r>
            <a:r>
              <a:rPr lang="en-US" dirty="0"/>
              <a:t>level </a:t>
            </a:r>
            <a:r>
              <a:rPr lang="en-US" dirty="0" smtClean="0"/>
              <a:t>&lt;= </a:t>
            </a:r>
            <a:r>
              <a:rPr lang="en-US" dirty="0"/>
              <a:t>.05 (the assumed </a:t>
            </a:r>
            <a:r>
              <a:rPr lang="en-US" i="1" dirty="0" err="1"/>
              <a:t>à</a:t>
            </a:r>
            <a:r>
              <a:rPr lang="en-US" i="1" dirty="0"/>
              <a:t> priori </a:t>
            </a:r>
            <a:r>
              <a:rPr lang="en-US" dirty="0"/>
              <a:t>significance level</a:t>
            </a:r>
            <a:r>
              <a:rPr lang="en-US" dirty="0" smtClean="0"/>
              <a:t>). Double-click the table in the SPSS output window to launch the Model Viewer. </a:t>
            </a:r>
            <a:endParaRPr lang="en-US" dirty="0"/>
          </a:p>
        </p:txBody>
      </p:sp>
      <p:sp>
        <p:nvSpPr>
          <p:cNvPr id="7" name="TextBox 6"/>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pic>
        <p:nvPicPr>
          <p:cNvPr id="6" name="Picture 5" descr="Screen Shot 2013-08-25 at 6.09.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700"/>
            <a:ext cx="9144000" cy="4072008"/>
          </a:xfrm>
          <a:prstGeom prst="rect">
            <a:avLst/>
          </a:prstGeom>
        </p:spPr>
      </p:pic>
    </p:spTree>
    <p:extLst>
      <p:ext uri="{BB962C8B-B14F-4D97-AF65-F5344CB8AC3E}">
        <p14:creationId xmlns:p14="http://schemas.microsoft.com/office/powerpoint/2010/main" val="28083932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5 at 6.11.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54131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76200" y="3733800"/>
            <a:ext cx="3657600" cy="1477328"/>
          </a:xfrm>
          <a:prstGeom prst="rect">
            <a:avLst/>
          </a:prstGeom>
          <a:solidFill>
            <a:srgbClr val="001667"/>
          </a:solidFill>
          <a:ln w="12700">
            <a:solidFill>
              <a:schemeClr val="tx1"/>
            </a:solidFill>
          </a:ln>
        </p:spPr>
        <p:txBody>
          <a:bodyPr wrap="square" rtlCol="0">
            <a:spAutoFit/>
          </a:bodyPr>
          <a:lstStyle/>
          <a:p>
            <a:pPr algn="ctr"/>
            <a:r>
              <a:rPr lang="en-US" dirty="0" smtClean="0"/>
              <a:t>The Model Viewer displays statistical details using the One-Sample Test View. Select Categorical Field Information from the View: pop-up menu to view a simple bar chart.</a:t>
            </a:r>
            <a:endParaRPr lang="en-US" dirty="0"/>
          </a:p>
        </p:txBody>
      </p:sp>
      <p:sp>
        <p:nvSpPr>
          <p:cNvPr id="7" name="TextBox 6"/>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Oval 7"/>
          <p:cNvSpPr/>
          <p:nvPr/>
        </p:nvSpPr>
        <p:spPr>
          <a:xfrm>
            <a:off x="4572000" y="5410200"/>
            <a:ext cx="2514600" cy="5334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434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5 at 6.13.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52641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7" name="TextBox 6"/>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6" name="TextBox 5"/>
          <p:cNvSpPr txBox="1"/>
          <p:nvPr/>
        </p:nvSpPr>
        <p:spPr>
          <a:xfrm>
            <a:off x="304800" y="3581400"/>
            <a:ext cx="4419600" cy="1477328"/>
          </a:xfrm>
          <a:prstGeom prst="rect">
            <a:avLst/>
          </a:prstGeom>
          <a:solidFill>
            <a:srgbClr val="001667"/>
          </a:solidFill>
          <a:ln w="12700">
            <a:solidFill>
              <a:schemeClr val="tx1"/>
            </a:solidFill>
          </a:ln>
        </p:spPr>
        <p:txBody>
          <a:bodyPr wrap="square" rtlCol="0">
            <a:spAutoFit/>
          </a:bodyPr>
          <a:lstStyle/>
          <a:p>
            <a:pPr algn="ctr"/>
            <a:r>
              <a:rPr lang="en-US" dirty="0" smtClean="0"/>
              <a:t>The Model Viewer displays statistical details using the Categorical Field Information View. Select Confidence Interval Summary View from the View: pop-up menu to view Confidence Interval Statistics.</a:t>
            </a:r>
            <a:endParaRPr lang="en-US" dirty="0"/>
          </a:p>
        </p:txBody>
      </p:sp>
      <p:sp>
        <p:nvSpPr>
          <p:cNvPr id="8" name="Oval 7"/>
          <p:cNvSpPr/>
          <p:nvPr/>
        </p:nvSpPr>
        <p:spPr>
          <a:xfrm>
            <a:off x="76200" y="5257800"/>
            <a:ext cx="2895600" cy="5334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9044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5 at 6.16.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534746"/>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7" name="TextBox 6"/>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40883700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5 at 6.18.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533657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2209800" y="4114800"/>
            <a:ext cx="4876800" cy="646331"/>
          </a:xfrm>
          <a:prstGeom prst="rect">
            <a:avLst/>
          </a:prstGeom>
          <a:solidFill>
            <a:srgbClr val="001667"/>
          </a:solidFill>
        </p:spPr>
        <p:txBody>
          <a:bodyPr wrap="square" rtlCol="0">
            <a:spAutoFit/>
          </a:bodyPr>
          <a:lstStyle/>
          <a:p>
            <a:pPr algn="ctr"/>
            <a:r>
              <a:rPr lang="en-US" dirty="0" smtClean="0"/>
              <a:t>Follow the menu as indicated to run the Binomial test using Legacy Dialogs.  </a:t>
            </a:r>
          </a:p>
        </p:txBody>
      </p:sp>
    </p:spTree>
    <p:extLst>
      <p:ext uri="{BB962C8B-B14F-4D97-AF65-F5344CB8AC3E}">
        <p14:creationId xmlns:p14="http://schemas.microsoft.com/office/powerpoint/2010/main" val="12146902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5 at 6.19.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5652356"/>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5181600" y="2362200"/>
            <a:ext cx="3657600" cy="1200329"/>
          </a:xfrm>
          <a:prstGeom prst="rect">
            <a:avLst/>
          </a:prstGeom>
          <a:solidFill>
            <a:srgbClr val="001667"/>
          </a:solidFill>
        </p:spPr>
        <p:txBody>
          <a:bodyPr wrap="square" rtlCol="0">
            <a:spAutoFit/>
          </a:bodyPr>
          <a:lstStyle/>
          <a:p>
            <a:pPr algn="ctr"/>
            <a:r>
              <a:rPr lang="en-US" dirty="0" smtClean="0"/>
              <a:t>Move Type Course to the </a:t>
            </a:r>
            <a:r>
              <a:rPr lang="en-US" b="1" dirty="0" smtClean="0"/>
              <a:t>Test Variable List:</a:t>
            </a:r>
            <a:r>
              <a:rPr lang="en-US" dirty="0" smtClean="0"/>
              <a:t> box. Note the Test Proportion is set for 0.50, the desired value. Click Options.</a:t>
            </a:r>
          </a:p>
        </p:txBody>
      </p:sp>
      <p:sp>
        <p:nvSpPr>
          <p:cNvPr id="6" name="Oval 5"/>
          <p:cNvSpPr/>
          <p:nvPr/>
        </p:nvSpPr>
        <p:spPr>
          <a:xfrm>
            <a:off x="4724400" y="1828800"/>
            <a:ext cx="8382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24200" y="1752600"/>
            <a:ext cx="1524000" cy="5334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24200" y="3200400"/>
            <a:ext cx="1600200" cy="5334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2387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5 at 6.22.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564607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5181600" y="1752600"/>
            <a:ext cx="3657600" cy="923330"/>
          </a:xfrm>
          <a:prstGeom prst="rect">
            <a:avLst/>
          </a:prstGeom>
          <a:solidFill>
            <a:srgbClr val="001667"/>
          </a:solidFill>
        </p:spPr>
        <p:txBody>
          <a:bodyPr wrap="square" rtlCol="0">
            <a:spAutoFit/>
          </a:bodyPr>
          <a:lstStyle/>
          <a:p>
            <a:pPr algn="ctr"/>
            <a:r>
              <a:rPr lang="en-US" dirty="0" smtClean="0"/>
              <a:t>Check Descriptive to generate descriptive statistics. Click Continue and then OK.</a:t>
            </a:r>
          </a:p>
        </p:txBody>
      </p:sp>
      <p:sp>
        <p:nvSpPr>
          <p:cNvPr id="6" name="Oval 5"/>
          <p:cNvSpPr/>
          <p:nvPr/>
        </p:nvSpPr>
        <p:spPr>
          <a:xfrm>
            <a:off x="1905000" y="2514600"/>
            <a:ext cx="9906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81400" y="3581400"/>
            <a:ext cx="9144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53000" y="40386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0427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7" name="TextBox 6"/>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676400" y="3048000"/>
            <a:ext cx="5867400" cy="923330"/>
          </a:xfrm>
          <a:prstGeom prst="rect">
            <a:avLst/>
          </a:prstGeom>
          <a:solidFill>
            <a:srgbClr val="001667"/>
          </a:solidFill>
          <a:ln w="12700">
            <a:solidFill>
              <a:schemeClr val="tx1"/>
            </a:solidFill>
          </a:ln>
        </p:spPr>
        <p:txBody>
          <a:bodyPr wrap="square" rtlCol="0">
            <a:spAutoFit/>
          </a:bodyPr>
          <a:lstStyle/>
          <a:p>
            <a:pPr algn="ctr"/>
            <a:r>
              <a:rPr lang="en-US" dirty="0" smtClean="0"/>
              <a:t>The contents of the SPSS Log is the first output entry. The Log reflects the syntax used by SPSS to generate the </a:t>
            </a:r>
            <a:r>
              <a:rPr lang="en-US" dirty="0" err="1" smtClean="0"/>
              <a:t>NPar</a:t>
            </a:r>
            <a:r>
              <a:rPr lang="en-US" dirty="0" smtClean="0"/>
              <a:t> Tests output.</a:t>
            </a:r>
          </a:p>
        </p:txBody>
      </p:sp>
      <p:pic>
        <p:nvPicPr>
          <p:cNvPr id="2" name="Picture 1" descr="Screen Shot 2013-08-25 at 6.23.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2153677"/>
          </a:xfrm>
          <a:prstGeom prst="rect">
            <a:avLst/>
          </a:prstGeom>
        </p:spPr>
      </p:pic>
    </p:spTree>
    <p:extLst>
      <p:ext uri="{BB962C8B-B14F-4D97-AF65-F5344CB8AC3E}">
        <p14:creationId xmlns:p14="http://schemas.microsoft.com/office/powerpoint/2010/main" val="28345827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Uses of the Binomial Test</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105400"/>
          </a:xfrm>
        </p:spPr>
        <p:txBody>
          <a:bodyPr>
            <a:normAutofit/>
          </a:bodyPr>
          <a:lstStyle/>
          <a:p>
            <a:pPr marL="0" indent="0">
              <a:buNone/>
            </a:pP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The binomial test is a nonparametric procedure that determines if the proportion of cases in one of two categories is different from a hypothesized test proportion; e.g., different from .5</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Continuous variables can be set up dichotomously with only two values by specifying a cut point where everything less than or equal to the cut point is in the first category and everything above the cut point is in the second category. If there are more than two categories, one should use the chi-square goodness-of fit test. </a:t>
            </a:r>
            <a:endParaRPr lang="en-US" sz="24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174029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7" name="TextBox 6"/>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447800" y="5105400"/>
            <a:ext cx="5867400" cy="923330"/>
          </a:xfrm>
          <a:prstGeom prst="rect">
            <a:avLst/>
          </a:prstGeom>
          <a:solidFill>
            <a:srgbClr val="001667"/>
          </a:solidFill>
          <a:ln w="12700">
            <a:solidFill>
              <a:schemeClr val="tx1"/>
            </a:solidFill>
          </a:ln>
        </p:spPr>
        <p:txBody>
          <a:bodyPr wrap="square" rtlCol="0">
            <a:spAutoFit/>
          </a:bodyPr>
          <a:lstStyle/>
          <a:p>
            <a:pPr algn="ctr"/>
            <a:r>
              <a:rPr lang="en-US" dirty="0" smtClean="0"/>
              <a:t>Descriptive statistics and Binomial test results are also displayed. </a:t>
            </a:r>
            <a:r>
              <a:rPr lang="en-US" dirty="0" err="1"/>
              <a:t>Npar</a:t>
            </a:r>
            <a:r>
              <a:rPr lang="en-US" dirty="0"/>
              <a:t> test results and Nonparametric test results (previously run) are the same (as expected</a:t>
            </a:r>
            <a:r>
              <a:rPr lang="en-US" dirty="0" smtClean="0"/>
              <a:t>). </a:t>
            </a:r>
          </a:p>
        </p:txBody>
      </p:sp>
      <p:pic>
        <p:nvPicPr>
          <p:cNvPr id="3" name="Picture 2" descr="Screen Shot 2013-08-25 at 6.24.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 y="457200"/>
            <a:ext cx="9144000" cy="4468805"/>
          </a:xfrm>
          <a:prstGeom prst="rect">
            <a:avLst/>
          </a:prstGeom>
        </p:spPr>
      </p:pic>
    </p:spTree>
    <p:extLst>
      <p:ext uri="{BB962C8B-B14F-4D97-AF65-F5344CB8AC3E}">
        <p14:creationId xmlns:p14="http://schemas.microsoft.com/office/powerpoint/2010/main" val="29762121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TextBox 8"/>
          <p:cNvSpPr txBox="1"/>
          <p:nvPr/>
        </p:nvSpPr>
        <p:spPr>
          <a:xfrm>
            <a:off x="838200" y="457200"/>
            <a:ext cx="7543800" cy="3139321"/>
          </a:xfrm>
          <a:prstGeom prst="rect">
            <a:avLst/>
          </a:prstGeom>
          <a:solidFill>
            <a:srgbClr val="001667"/>
          </a:solidFill>
          <a:ln w="12700">
            <a:solidFill>
              <a:schemeClr val="tx1"/>
            </a:solidFill>
          </a:ln>
        </p:spPr>
        <p:txBody>
          <a:bodyPr wrap="square" rtlCol="0">
            <a:spAutoFit/>
          </a:bodyPr>
          <a:lstStyle/>
          <a:p>
            <a:pPr algn="ctr"/>
            <a:r>
              <a:rPr lang="en-US" dirty="0" smtClean="0"/>
              <a:t>Binomial Test Results Summary</a:t>
            </a:r>
          </a:p>
          <a:p>
            <a:pPr algn="ctr"/>
            <a:endParaRPr lang="en-US" i="1" dirty="0"/>
          </a:p>
          <a:p>
            <a:pPr algn="ctr"/>
            <a:r>
              <a:rPr lang="en-US" i="1" dirty="0" smtClean="0"/>
              <a:t>H</a:t>
            </a:r>
            <a:r>
              <a:rPr lang="en-US" baseline="-25000" dirty="0" smtClean="0"/>
              <a:t>0</a:t>
            </a:r>
            <a:r>
              <a:rPr lang="en-US" dirty="0"/>
              <a:t>: There are no differences in the proportions of college students enrolled in distance online courses and traditional on-campus courses, </a:t>
            </a:r>
            <a:r>
              <a:rPr lang="en-US" i="1" dirty="0"/>
              <a:t>P</a:t>
            </a:r>
            <a:r>
              <a:rPr lang="en-US" dirty="0"/>
              <a:t> = .5</a:t>
            </a:r>
            <a:r>
              <a:rPr lang="en-US" dirty="0" smtClean="0"/>
              <a:t>. </a:t>
            </a:r>
            <a:r>
              <a:rPr lang="en-US" dirty="0"/>
              <a:t>The </a:t>
            </a:r>
            <a:r>
              <a:rPr lang="en-US" dirty="0" smtClean="0"/>
              <a:t>Binomial </a:t>
            </a:r>
            <a:r>
              <a:rPr lang="en-US" dirty="0"/>
              <a:t>test results </a:t>
            </a:r>
            <a:r>
              <a:rPr lang="en-US" dirty="0" smtClean="0"/>
              <a:t>are </a:t>
            </a:r>
            <a:r>
              <a:rPr lang="en-US" dirty="0"/>
              <a:t>significant, </a:t>
            </a:r>
            <a:r>
              <a:rPr lang="en-US" i="1" dirty="0"/>
              <a:t>z</a:t>
            </a:r>
            <a:r>
              <a:rPr lang="en-US" dirty="0"/>
              <a:t> = 7.39, </a:t>
            </a:r>
            <a:r>
              <a:rPr lang="en-US" i="1" dirty="0"/>
              <a:t>p</a:t>
            </a:r>
            <a:r>
              <a:rPr lang="en-US" dirty="0"/>
              <a:t> &lt; .001. Consequently, there </a:t>
            </a:r>
            <a:r>
              <a:rPr lang="en-US" dirty="0" smtClean="0"/>
              <a:t>is </a:t>
            </a:r>
            <a:r>
              <a:rPr lang="en-US" dirty="0"/>
              <a:t>sufficient evidence to reject the null hypothesis and conclude that a significantly greater proportion of college students </a:t>
            </a:r>
            <a:r>
              <a:rPr lang="en-US" dirty="0" smtClean="0"/>
              <a:t>are </a:t>
            </a:r>
            <a:r>
              <a:rPr lang="en-US" dirty="0"/>
              <a:t>enrolled in distance </a:t>
            </a:r>
            <a:r>
              <a:rPr lang="en-US" dirty="0" smtClean="0"/>
              <a:t>courses than traditional courses in the target population. The </a:t>
            </a:r>
            <a:r>
              <a:rPr lang="en-US" dirty="0"/>
              <a:t>95% confidence interval of the probability of preferring distance online courses over traditional on-campus courses </a:t>
            </a:r>
            <a:r>
              <a:rPr lang="en-US" dirty="0" smtClean="0"/>
              <a:t>is </a:t>
            </a:r>
            <a:r>
              <a:rPr lang="en-US" dirty="0"/>
              <a:t>.76 to .90</a:t>
            </a:r>
            <a:r>
              <a:rPr lang="en-US" dirty="0" smtClean="0"/>
              <a:t>. </a:t>
            </a:r>
            <a:r>
              <a:rPr lang="en-US" dirty="0"/>
              <a:t>Effect size, as a measure of the difference between observed and hypothesized proportions, is .34 (.84 – .50). </a:t>
            </a:r>
          </a:p>
        </p:txBody>
      </p:sp>
    </p:spTree>
    <p:extLst>
      <p:ext uri="{BB962C8B-B14F-4D97-AF65-F5344CB8AC3E}">
        <p14:creationId xmlns:p14="http://schemas.microsoft.com/office/powerpoint/2010/main" val="7395442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400"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End of Presentation</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5 at 5.45.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 y="228600"/>
            <a:ext cx="9144000" cy="582118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2" name="TextBox 1"/>
          <p:cNvSpPr txBox="1"/>
          <p:nvPr/>
        </p:nvSpPr>
        <p:spPr>
          <a:xfrm>
            <a:off x="1899566" y="2286000"/>
            <a:ext cx="3370221" cy="369332"/>
          </a:xfrm>
          <a:prstGeom prst="rect">
            <a:avLst/>
          </a:prstGeom>
          <a:solidFill>
            <a:srgbClr val="001667"/>
          </a:solidFill>
        </p:spPr>
        <p:txBody>
          <a:bodyPr wrap="none" rtlCol="0">
            <a:spAutoFit/>
          </a:bodyPr>
          <a:lstStyle/>
          <a:p>
            <a:pPr algn="ctr"/>
            <a:r>
              <a:rPr lang="en-US" dirty="0" smtClean="0"/>
              <a:t>Open the dataset </a:t>
            </a:r>
            <a:r>
              <a:rPr lang="en-US" i="1" dirty="0" err="1" smtClean="0"/>
              <a:t>Community.sav</a:t>
            </a:r>
            <a:r>
              <a:rPr lang="en-US" smtClean="0"/>
              <a:t>.</a:t>
            </a:r>
            <a:endParaRPr lang="en-US" dirty="0" smtClean="0"/>
          </a:p>
        </p:txBody>
      </p:sp>
      <p:sp>
        <p:nvSpPr>
          <p:cNvPr id="5" name="TextBox 4"/>
          <p:cNvSpPr txBox="1"/>
          <p:nvPr/>
        </p:nvSpPr>
        <p:spPr>
          <a:xfrm>
            <a:off x="914400" y="28194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Tree>
    <p:extLst>
      <p:ext uri="{BB962C8B-B14F-4D97-AF65-F5344CB8AC3E}">
        <p14:creationId xmlns:p14="http://schemas.microsoft.com/office/powerpoint/2010/main" val="29214845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5 at 5.46.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5799243"/>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1600200" y="3886200"/>
            <a:ext cx="6481084" cy="646331"/>
          </a:xfrm>
          <a:prstGeom prst="rect">
            <a:avLst/>
          </a:prstGeom>
          <a:solidFill>
            <a:srgbClr val="001667"/>
          </a:solidFill>
        </p:spPr>
        <p:txBody>
          <a:bodyPr wrap="square" rtlCol="0">
            <a:spAutoFit/>
          </a:bodyPr>
          <a:lstStyle/>
          <a:p>
            <a:pPr algn="ctr"/>
            <a:r>
              <a:rPr lang="en-US" dirty="0" smtClean="0"/>
              <a:t>Follow the menu as indicated. A second method, using Legacy Dialogs, can also be used.  </a:t>
            </a:r>
          </a:p>
        </p:txBody>
      </p:sp>
    </p:spTree>
    <p:extLst>
      <p:ext uri="{BB962C8B-B14F-4D97-AF65-F5344CB8AC3E}">
        <p14:creationId xmlns:p14="http://schemas.microsoft.com/office/powerpoint/2010/main" val="7792186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5 at 5.47.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5809816"/>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3886200" y="2895600"/>
            <a:ext cx="3581400" cy="646331"/>
          </a:xfrm>
          <a:prstGeom prst="rect">
            <a:avLst/>
          </a:prstGeom>
          <a:solidFill>
            <a:srgbClr val="001667"/>
          </a:solidFill>
          <a:ln w="12700">
            <a:solidFill>
              <a:schemeClr val="tx1"/>
            </a:solidFill>
          </a:ln>
        </p:spPr>
        <p:txBody>
          <a:bodyPr wrap="square" rtlCol="0">
            <a:spAutoFit/>
          </a:bodyPr>
          <a:lstStyle/>
          <a:p>
            <a:pPr algn="ctr"/>
            <a:r>
              <a:rPr lang="en-US" dirty="0" smtClean="0"/>
              <a:t>Select Customize analysis then click the Fields tab.</a:t>
            </a:r>
            <a:endParaRPr lang="en-US" dirty="0"/>
          </a:p>
        </p:txBody>
      </p:sp>
      <p:sp>
        <p:nvSpPr>
          <p:cNvPr id="6" name="Oval 5"/>
          <p:cNvSpPr/>
          <p:nvPr/>
        </p:nvSpPr>
        <p:spPr>
          <a:xfrm>
            <a:off x="838200" y="2971800"/>
            <a:ext cx="15240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657600" y="914400"/>
            <a:ext cx="5334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9592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5 at 5.49.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5807563"/>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Oval 5"/>
          <p:cNvSpPr/>
          <p:nvPr/>
        </p:nvSpPr>
        <p:spPr>
          <a:xfrm>
            <a:off x="4038600" y="914400"/>
            <a:ext cx="838201" cy="3048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352800" y="1600200"/>
            <a:ext cx="1219200" cy="6096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15000" y="990600"/>
            <a:ext cx="3429000" cy="3416320"/>
          </a:xfrm>
          <a:prstGeom prst="rect">
            <a:avLst/>
          </a:prstGeom>
          <a:solidFill>
            <a:srgbClr val="001667"/>
          </a:solidFill>
          <a:ln w="12700">
            <a:solidFill>
              <a:schemeClr val="tx1"/>
            </a:solidFill>
          </a:ln>
        </p:spPr>
        <p:txBody>
          <a:bodyPr wrap="square" rtlCol="0">
            <a:spAutoFit/>
          </a:bodyPr>
          <a:lstStyle/>
          <a:p>
            <a:pPr algn="ctr"/>
            <a:r>
              <a:rPr lang="en-US" dirty="0" smtClean="0"/>
              <a:t>In this example, we will test the following null hypothesis:</a:t>
            </a:r>
          </a:p>
          <a:p>
            <a:pPr algn="ctr"/>
            <a:r>
              <a:rPr lang="en-US" i="1" dirty="0"/>
              <a:t>H</a:t>
            </a:r>
            <a:r>
              <a:rPr lang="en-US" baseline="-25000" dirty="0"/>
              <a:t>0</a:t>
            </a:r>
            <a:r>
              <a:rPr lang="en-US" dirty="0"/>
              <a:t>: There are no differences in the proportions of college students enrolled in distance online courses and traditional on-campus courses, </a:t>
            </a:r>
            <a:r>
              <a:rPr lang="en-US" i="1" dirty="0"/>
              <a:t>P</a:t>
            </a:r>
            <a:r>
              <a:rPr lang="en-US" dirty="0"/>
              <a:t> = .5</a:t>
            </a:r>
            <a:r>
              <a:rPr lang="en-US" dirty="0" smtClean="0"/>
              <a:t>.</a:t>
            </a:r>
          </a:p>
          <a:p>
            <a:pPr algn="ctr"/>
            <a:endParaRPr lang="en-US" dirty="0" smtClean="0"/>
          </a:p>
          <a:p>
            <a:pPr algn="ctr"/>
            <a:r>
              <a:rPr lang="en-US" dirty="0" smtClean="0"/>
              <a:t>Move variables so that only Type Course is in the </a:t>
            </a:r>
            <a:r>
              <a:rPr lang="en-US" b="1" dirty="0" smtClean="0"/>
              <a:t>Test Fields: </a:t>
            </a:r>
            <a:r>
              <a:rPr lang="en-US" dirty="0" smtClean="0"/>
              <a:t>box.</a:t>
            </a:r>
          </a:p>
          <a:p>
            <a:pPr algn="ctr"/>
            <a:endParaRPr lang="en-US" dirty="0"/>
          </a:p>
          <a:p>
            <a:pPr algn="ctr"/>
            <a:r>
              <a:rPr lang="en-US" dirty="0" smtClean="0"/>
              <a:t>Click the Settings tab.</a:t>
            </a:r>
            <a:endParaRPr lang="en-US" dirty="0"/>
          </a:p>
        </p:txBody>
      </p:sp>
    </p:spTree>
    <p:extLst>
      <p:ext uri="{BB962C8B-B14F-4D97-AF65-F5344CB8AC3E}">
        <p14:creationId xmlns:p14="http://schemas.microsoft.com/office/powerpoint/2010/main" val="16981927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5 at 5.51.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5826487"/>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Oval 8"/>
          <p:cNvSpPr/>
          <p:nvPr/>
        </p:nvSpPr>
        <p:spPr>
          <a:xfrm>
            <a:off x="1752600" y="1524000"/>
            <a:ext cx="1219200" cy="2286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2895600"/>
            <a:ext cx="3429000" cy="1754327"/>
          </a:xfrm>
          <a:prstGeom prst="rect">
            <a:avLst/>
          </a:prstGeom>
          <a:solidFill>
            <a:srgbClr val="001667"/>
          </a:solidFill>
          <a:ln w="12700">
            <a:solidFill>
              <a:schemeClr val="tx1"/>
            </a:solidFill>
          </a:ln>
        </p:spPr>
        <p:txBody>
          <a:bodyPr wrap="square" rtlCol="0">
            <a:spAutoFit/>
          </a:bodyPr>
          <a:lstStyle/>
          <a:p>
            <a:pPr algn="ctr"/>
            <a:r>
              <a:rPr lang="en-US" dirty="0" smtClean="0"/>
              <a:t>Check Customize tests and Compare observed binary probability to hypothesized (Binomial test).</a:t>
            </a:r>
          </a:p>
          <a:p>
            <a:pPr algn="ctr"/>
            <a:endParaRPr lang="en-US" dirty="0"/>
          </a:p>
          <a:p>
            <a:pPr algn="ctr"/>
            <a:r>
              <a:rPr lang="en-US" dirty="0" smtClean="0"/>
              <a:t>Click Options.</a:t>
            </a:r>
            <a:endParaRPr lang="en-US" dirty="0"/>
          </a:p>
        </p:txBody>
      </p:sp>
      <p:sp>
        <p:nvSpPr>
          <p:cNvPr id="8" name="Oval 7"/>
          <p:cNvSpPr/>
          <p:nvPr/>
        </p:nvSpPr>
        <p:spPr>
          <a:xfrm>
            <a:off x="1905000" y="1752600"/>
            <a:ext cx="304800" cy="3048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09800" y="1981200"/>
            <a:ext cx="838200" cy="3048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3706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8-25 at 5.58.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582420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Oval 8"/>
          <p:cNvSpPr/>
          <p:nvPr/>
        </p:nvSpPr>
        <p:spPr>
          <a:xfrm>
            <a:off x="76200" y="533400"/>
            <a:ext cx="2743200" cy="16764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1447800"/>
            <a:ext cx="3581400" cy="3693319"/>
          </a:xfrm>
          <a:prstGeom prst="rect">
            <a:avLst/>
          </a:prstGeom>
          <a:solidFill>
            <a:srgbClr val="001667"/>
          </a:solidFill>
          <a:ln w="12700">
            <a:solidFill>
              <a:schemeClr val="tx1"/>
            </a:solidFill>
          </a:ln>
        </p:spPr>
        <p:txBody>
          <a:bodyPr wrap="square" rtlCol="0">
            <a:spAutoFit/>
          </a:bodyPr>
          <a:lstStyle/>
          <a:p>
            <a:pPr algn="ctr"/>
            <a:r>
              <a:rPr lang="en-US" dirty="0" smtClean="0"/>
              <a:t>Retain the default hypothesized proportion, </a:t>
            </a:r>
            <a:r>
              <a:rPr lang="en-US" i="1" dirty="0" smtClean="0"/>
              <a:t>P</a:t>
            </a:r>
            <a:r>
              <a:rPr lang="en-US" dirty="0" smtClean="0"/>
              <a:t> = .5. Select all the Confidence Interval options.</a:t>
            </a:r>
            <a:r>
              <a:rPr lang="en-US" dirty="0"/>
              <a:t> </a:t>
            </a:r>
            <a:r>
              <a:rPr lang="en-US" dirty="0" smtClean="0"/>
              <a:t>Click OK.</a:t>
            </a:r>
          </a:p>
          <a:p>
            <a:pPr algn="ctr"/>
            <a:endParaRPr lang="en-US" dirty="0"/>
          </a:p>
          <a:p>
            <a:pPr algn="ctr"/>
            <a:r>
              <a:rPr lang="en-US" dirty="0" smtClean="0"/>
              <a:t>Note</a:t>
            </a:r>
            <a:r>
              <a:rPr lang="en-US" dirty="0"/>
              <a:t>: </a:t>
            </a:r>
            <a:r>
              <a:rPr lang="en-US" dirty="0" err="1"/>
              <a:t>Clopper</a:t>
            </a:r>
            <a:r>
              <a:rPr lang="en-US" dirty="0"/>
              <a:t>-Pearson (exact) </a:t>
            </a:r>
            <a:r>
              <a:rPr lang="en-US" dirty="0" smtClean="0"/>
              <a:t>is </a:t>
            </a:r>
            <a:r>
              <a:rPr lang="en-US" dirty="0"/>
              <a:t>an exact interval based on the cumulative binomial distribution.</a:t>
            </a:r>
          </a:p>
          <a:p>
            <a:pPr algn="ctr"/>
            <a:r>
              <a:rPr lang="en-US" dirty="0" err="1"/>
              <a:t>Jeffreys</a:t>
            </a:r>
            <a:r>
              <a:rPr lang="en-US" dirty="0"/>
              <a:t> </a:t>
            </a:r>
            <a:r>
              <a:rPr lang="en-US" dirty="0" smtClean="0"/>
              <a:t>is </a:t>
            </a:r>
            <a:r>
              <a:rPr lang="en-US" dirty="0"/>
              <a:t>a Bayesian interval based on the posterior distribution of </a:t>
            </a:r>
            <a:r>
              <a:rPr lang="en-US" i="1" dirty="0" smtClean="0"/>
              <a:t>P</a:t>
            </a:r>
            <a:r>
              <a:rPr lang="en-US" dirty="0" smtClean="0"/>
              <a:t> </a:t>
            </a:r>
            <a:r>
              <a:rPr lang="en-US" dirty="0"/>
              <a:t>using the </a:t>
            </a:r>
            <a:r>
              <a:rPr lang="en-US" dirty="0" err="1"/>
              <a:t>Jeffreys</a:t>
            </a:r>
            <a:r>
              <a:rPr lang="en-US" dirty="0"/>
              <a:t> prior.</a:t>
            </a:r>
          </a:p>
          <a:p>
            <a:pPr algn="ctr"/>
            <a:r>
              <a:rPr lang="en-US" dirty="0"/>
              <a:t>Likelihood ratio </a:t>
            </a:r>
            <a:r>
              <a:rPr lang="en-US" dirty="0" smtClean="0"/>
              <a:t>is </a:t>
            </a:r>
            <a:r>
              <a:rPr lang="en-US" dirty="0"/>
              <a:t>an interval based on the likelihood function for </a:t>
            </a:r>
            <a:r>
              <a:rPr lang="en-US" i="1" dirty="0"/>
              <a:t>P</a:t>
            </a:r>
            <a:r>
              <a:rPr lang="en-US" dirty="0"/>
              <a:t>.</a:t>
            </a:r>
          </a:p>
        </p:txBody>
      </p:sp>
      <p:sp>
        <p:nvSpPr>
          <p:cNvPr id="11" name="Oval 10"/>
          <p:cNvSpPr/>
          <p:nvPr/>
        </p:nvSpPr>
        <p:spPr>
          <a:xfrm>
            <a:off x="4724400" y="3810000"/>
            <a:ext cx="5334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1739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8-25 at 6.07.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2" y="304800"/>
            <a:ext cx="9144000" cy="582420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Oval 8"/>
          <p:cNvSpPr/>
          <p:nvPr/>
        </p:nvSpPr>
        <p:spPr>
          <a:xfrm>
            <a:off x="457200" y="1524000"/>
            <a:ext cx="8382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257800" y="2590800"/>
            <a:ext cx="3429000" cy="369332"/>
          </a:xfrm>
          <a:prstGeom prst="rect">
            <a:avLst/>
          </a:prstGeom>
          <a:solidFill>
            <a:srgbClr val="001667"/>
          </a:solidFill>
          <a:ln w="12700">
            <a:solidFill>
              <a:schemeClr val="tx1"/>
            </a:solidFill>
          </a:ln>
        </p:spPr>
        <p:txBody>
          <a:bodyPr wrap="square" rtlCol="0">
            <a:spAutoFit/>
          </a:bodyPr>
          <a:lstStyle/>
          <a:p>
            <a:pPr algn="ctr"/>
            <a:r>
              <a:rPr lang="en-US" dirty="0" smtClean="0"/>
              <a:t>Select Test Options.</a:t>
            </a:r>
            <a:endParaRPr lang="en-US" dirty="0"/>
          </a:p>
        </p:txBody>
      </p:sp>
    </p:spTree>
    <p:extLst>
      <p:ext uri="{BB962C8B-B14F-4D97-AF65-F5344CB8AC3E}">
        <p14:creationId xmlns:p14="http://schemas.microsoft.com/office/powerpoint/2010/main" val="7437563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1141</Words>
  <Application>Microsoft Macintosh PowerPoint</Application>
  <PresentationFormat>On-screen Show (4:3)</PresentationFormat>
  <Paragraphs>73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Social Science Research Design and Statistics, 2/e Alfred P. Rovai, Jason D. Baker, and Michael K. Ponton</vt:lpstr>
      <vt:lpstr>Uses of the Binomial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Michael Ponton</dc:creator>
  <cp:keywords/>
  <dc:description/>
  <cp:lastModifiedBy>Alfred Rovai</cp:lastModifiedBy>
  <cp:revision>83</cp:revision>
  <dcterms:created xsi:type="dcterms:W3CDTF">2013-06-04T13:30:25Z</dcterms:created>
  <dcterms:modified xsi:type="dcterms:W3CDTF">2013-08-27T09:51:40Z</dcterms:modified>
  <cp:category/>
</cp:coreProperties>
</file>